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11"/>
  </p:notesMasterIdLst>
  <p:sldIdLst>
    <p:sldId id="256" r:id="rId2"/>
    <p:sldId id="385" r:id="rId3"/>
    <p:sldId id="386" r:id="rId4"/>
    <p:sldId id="406" r:id="rId5"/>
    <p:sldId id="412" r:id="rId6"/>
    <p:sldId id="413" r:id="rId7"/>
    <p:sldId id="415" r:id="rId8"/>
    <p:sldId id="414" r:id="rId9"/>
    <p:sldId id="320" r:id="rId10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IBM Plex Sans" panose="020B0604020202020204" charset="0"/>
      <p:regular r:id="rId16"/>
      <p:bold r:id="rId17"/>
      <p:italic r:id="rId18"/>
      <p:boldItalic r:id="rId19"/>
    </p:embeddedFont>
    <p:embeddedFont>
      <p:font typeface="Montserrat SemiBold" panose="020B0604020202020204" charset="0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yn Cox" initials="RC" lastIdx="16" clrIdx="0">
    <p:extLst>
      <p:ext uri="{19B8F6BF-5375-455C-9EA6-DF929625EA0E}">
        <p15:presenceInfo xmlns:p15="http://schemas.microsoft.com/office/powerpoint/2012/main" userId="S::robyn.cox@selectebs.com::fcb70f01-44b3-432f-a7f6-cc1a1d8ccffd" providerId="AD"/>
      </p:ext>
    </p:extLst>
  </p:cmAuthor>
  <p:cmAuthor id="2" name="Kelsey Connolly" initials="KC" lastIdx="1" clrIdx="1">
    <p:extLst>
      <p:ext uri="{19B8F6BF-5375-455C-9EA6-DF929625EA0E}">
        <p15:presenceInfo xmlns:p15="http://schemas.microsoft.com/office/powerpoint/2012/main" userId="S::kelsey.connolly@camunda.com::f690f70f-b1bc-4121-b4b8-64b27317f6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9C46"/>
    <a:srgbClr val="E7D3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6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8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Arial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10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337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495300" y="2092960"/>
            <a:ext cx="11201400" cy="1402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"/>
              <a:buNone/>
              <a:defRPr sz="4200"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495300" y="3585697"/>
            <a:ext cx="11201400" cy="1020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300" y="830142"/>
            <a:ext cx="2532380" cy="86701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body" idx="2"/>
          </p:nvPr>
        </p:nvSpPr>
        <p:spPr>
          <a:xfrm>
            <a:off x="495300" y="5151438"/>
            <a:ext cx="11201400" cy="75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Questions w/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lue, water, black, green&#10;&#10;Description automatically generated">
            <a:extLst>
              <a:ext uri="{FF2B5EF4-FFF2-40B4-BE49-F238E27FC236}">
                <a16:creationId xmlns:a16="http://schemas.microsoft.com/office/drawing/2014/main" id="{2D9517E0-577A-40DA-9B2F-48CDCE5E1F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4692859" cy="6858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0C57D58-44D3-4B30-8CA4-3C177A3E869F}"/>
              </a:ext>
            </a:extLst>
          </p:cNvPr>
          <p:cNvSpPr/>
          <p:nvPr userDrawn="1"/>
        </p:nvSpPr>
        <p:spPr>
          <a:xfrm>
            <a:off x="4831667" y="0"/>
            <a:ext cx="7360317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87850E-CAD3-4549-AC75-4EAA51D938B2}"/>
              </a:ext>
            </a:extLst>
          </p:cNvPr>
          <p:cNvSpPr txBox="1"/>
          <p:nvPr userDrawn="1"/>
        </p:nvSpPr>
        <p:spPr>
          <a:xfrm>
            <a:off x="6976701" y="3123771"/>
            <a:ext cx="4720382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83" dirty="0">
                <a:latin typeface="Montserrat SemiBold" panose="00000700000000000000" pitchFamily="2" charset="0"/>
                <a:cs typeface="Calibri" panose="020F0502020204030204" pitchFamily="34" charset="0"/>
              </a:rPr>
              <a:t>QUESTIONS?</a:t>
            </a:r>
          </a:p>
        </p:txBody>
      </p:sp>
      <p:pic>
        <p:nvPicPr>
          <p:cNvPr id="6" name="Graphic 5" descr="Question mark">
            <a:extLst>
              <a:ext uri="{FF2B5EF4-FFF2-40B4-BE49-F238E27FC236}">
                <a16:creationId xmlns:a16="http://schemas.microsoft.com/office/drawing/2014/main" id="{C631B9DF-9795-41CD-968B-0CF1199EB5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660742" y="2993740"/>
            <a:ext cx="870514" cy="870514"/>
          </a:xfrm>
          <a:prstGeom prst="rect">
            <a:avLst/>
          </a:prstGeom>
        </p:spPr>
      </p:pic>
      <p:sp>
        <p:nvSpPr>
          <p:cNvPr id="7" name="Circle: Hollow 6">
            <a:extLst>
              <a:ext uri="{FF2B5EF4-FFF2-40B4-BE49-F238E27FC236}">
                <a16:creationId xmlns:a16="http://schemas.microsoft.com/office/drawing/2014/main" id="{E04BBA9A-9F81-4C46-AFBE-3D0FB5BCED52}"/>
              </a:ext>
            </a:extLst>
          </p:cNvPr>
          <p:cNvSpPr/>
          <p:nvPr userDrawn="1"/>
        </p:nvSpPr>
        <p:spPr>
          <a:xfrm>
            <a:off x="5438020" y="2771017"/>
            <a:ext cx="1315960" cy="1315961"/>
          </a:xfrm>
          <a:prstGeom prst="donut">
            <a:avLst>
              <a:gd name="adj" fmla="val 486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35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80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95300" y="342901"/>
            <a:ext cx="11201400" cy="731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95300" y="1409700"/>
            <a:ext cx="112014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24" name="Google Shape;24;p5"/>
          <p:cNvPicPr preferRelativeResize="0"/>
          <p:nvPr/>
        </p:nvPicPr>
        <p:blipFill rotWithShape="1">
          <a:blip r:embed="rId2">
            <a:alphaModFix amt="0"/>
          </a:blip>
          <a:srcRect/>
          <a:stretch/>
        </p:blipFill>
        <p:spPr>
          <a:xfrm>
            <a:off x="1805" y="0"/>
            <a:ext cx="12192000" cy="85725"/>
          </a:xfrm>
          <a:prstGeom prst="rect">
            <a:avLst/>
          </a:prstGeom>
          <a:gradFill>
            <a:gsLst>
              <a:gs pos="0">
                <a:schemeClr val="accent1"/>
              </a:gs>
              <a:gs pos="1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</p:pic>
      <p:sp>
        <p:nvSpPr>
          <p:cNvPr id="25" name="Google Shape;25;p5"/>
          <p:cNvSpPr txBox="1">
            <a:spLocks noGrp="1"/>
          </p:cNvSpPr>
          <p:nvPr>
            <p:ph type="ftr" idx="11"/>
          </p:nvPr>
        </p:nvSpPr>
        <p:spPr>
          <a:xfrm>
            <a:off x="990600" y="6450676"/>
            <a:ext cx="903478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white only">
  <p:cSld name="title and white only">
    <p:bg>
      <p:bgPr>
        <a:solidFill>
          <a:schemeClr val="lt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495300" y="342901"/>
            <a:ext cx="11201400" cy="731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pic>
        <p:nvPicPr>
          <p:cNvPr id="46" name="Google Shape;46;p9"/>
          <p:cNvPicPr preferRelativeResize="0"/>
          <p:nvPr/>
        </p:nvPicPr>
        <p:blipFill rotWithShape="1">
          <a:blip r:embed="rId2">
            <a:alphaModFix amt="0"/>
          </a:blip>
          <a:srcRect/>
          <a:stretch/>
        </p:blipFill>
        <p:spPr>
          <a:xfrm>
            <a:off x="1805" y="0"/>
            <a:ext cx="12192000" cy="85725"/>
          </a:xfrm>
          <a:prstGeom prst="rect">
            <a:avLst/>
          </a:prstGeom>
          <a:gradFill>
            <a:gsLst>
              <a:gs pos="0">
                <a:schemeClr val="accent1"/>
              </a:gs>
              <a:gs pos="1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</p:pic>
      <p:sp>
        <p:nvSpPr>
          <p:cNvPr id="47" name="Google Shape;47;p9"/>
          <p:cNvSpPr txBox="1">
            <a:spLocks noGrp="1"/>
          </p:cNvSpPr>
          <p:nvPr>
            <p:ph type="ftr" idx="11"/>
          </p:nvPr>
        </p:nvSpPr>
        <p:spPr>
          <a:xfrm>
            <a:off x="990600" y="6450676"/>
            <a:ext cx="903478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Dark">
  <p:cSld name="Title Dar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title"/>
          </p:nvPr>
        </p:nvSpPr>
        <p:spPr>
          <a:xfrm>
            <a:off x="495300" y="342901"/>
            <a:ext cx="11201400" cy="731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6E7E8"/>
              </a:buClr>
              <a:buSzPts val="3200"/>
              <a:buFont typeface="Arial"/>
              <a:buNone/>
              <a:defRPr>
                <a:solidFill>
                  <a:srgbClr val="E6E7E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pic>
        <p:nvPicPr>
          <p:cNvPr id="50" name="Google Shape;50;p10"/>
          <p:cNvPicPr preferRelativeResize="0"/>
          <p:nvPr/>
        </p:nvPicPr>
        <p:blipFill rotWithShape="1">
          <a:blip r:embed="rId3">
            <a:alphaModFix amt="0"/>
          </a:blip>
          <a:srcRect/>
          <a:stretch/>
        </p:blipFill>
        <p:spPr>
          <a:xfrm>
            <a:off x="1805" y="0"/>
            <a:ext cx="12192000" cy="85725"/>
          </a:xfrm>
          <a:prstGeom prst="rect">
            <a:avLst/>
          </a:prstGeom>
          <a:gradFill>
            <a:gsLst>
              <a:gs pos="0">
                <a:schemeClr val="accent1"/>
              </a:gs>
              <a:gs pos="1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</p:pic>
      <p:pic>
        <p:nvPicPr>
          <p:cNvPr id="51" name="Google Shape;51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95189" y="6411754"/>
            <a:ext cx="701511" cy="24017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0"/>
          <p:cNvSpPr txBox="1"/>
          <p:nvPr/>
        </p:nvSpPr>
        <p:spPr>
          <a:xfrm>
            <a:off x="495300" y="6450676"/>
            <a:ext cx="49530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D1D3D4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‹#›</a:t>
            </a:fld>
            <a:endParaRPr sz="1000" b="0" i="0" u="none" strike="noStrike" cap="none" dirty="0">
              <a:solidFill>
                <a:srgbClr val="D1D3D4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53" name="Google Shape;53;p10"/>
          <p:cNvSpPr txBox="1">
            <a:spLocks noGrp="1"/>
          </p:cNvSpPr>
          <p:nvPr>
            <p:ph type="ftr" idx="11"/>
          </p:nvPr>
        </p:nvSpPr>
        <p:spPr>
          <a:xfrm>
            <a:off x="990600" y="6450676"/>
            <a:ext cx="903478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D1D3D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wo Content">
  <p:cSld name="1_Two Conte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title"/>
          </p:nvPr>
        </p:nvSpPr>
        <p:spPr>
          <a:xfrm>
            <a:off x="495300" y="342901"/>
            <a:ext cx="11201400" cy="731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6E7E8"/>
              </a:buClr>
              <a:buSzPts val="3200"/>
              <a:buFont typeface="Arial"/>
              <a:buNone/>
              <a:defRPr>
                <a:solidFill>
                  <a:srgbClr val="E6E7E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3" name="Google Shape;63;p12"/>
          <p:cNvSpPr txBox="1">
            <a:spLocks noGrp="1"/>
          </p:cNvSpPr>
          <p:nvPr>
            <p:ph type="body" idx="1"/>
          </p:nvPr>
        </p:nvSpPr>
        <p:spPr>
          <a:xfrm>
            <a:off x="495299" y="1409700"/>
            <a:ext cx="5443587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rgbClr val="D1D3D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81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>
                <a:solidFill>
                  <a:srgbClr val="D1D3D4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>
                <a:solidFill>
                  <a:srgbClr val="D1D3D4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>
                <a:solidFill>
                  <a:srgbClr val="D1D3D4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>
                <a:solidFill>
                  <a:srgbClr val="D1D3D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64" name="Google Shape;64;p12"/>
          <p:cNvPicPr preferRelativeResize="0"/>
          <p:nvPr/>
        </p:nvPicPr>
        <p:blipFill rotWithShape="1">
          <a:blip r:embed="rId3">
            <a:alphaModFix amt="0"/>
          </a:blip>
          <a:srcRect/>
          <a:stretch/>
        </p:blipFill>
        <p:spPr>
          <a:xfrm>
            <a:off x="1805" y="0"/>
            <a:ext cx="12192000" cy="85725"/>
          </a:xfrm>
          <a:prstGeom prst="rect">
            <a:avLst/>
          </a:prstGeom>
          <a:gradFill>
            <a:gsLst>
              <a:gs pos="0">
                <a:schemeClr val="accent1"/>
              </a:gs>
              <a:gs pos="1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</p:pic>
      <p:pic>
        <p:nvPicPr>
          <p:cNvPr id="65" name="Google Shape;65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95189" y="6411754"/>
            <a:ext cx="701511" cy="240178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2"/>
          <p:cNvSpPr txBox="1"/>
          <p:nvPr/>
        </p:nvSpPr>
        <p:spPr>
          <a:xfrm>
            <a:off x="495300" y="6450676"/>
            <a:ext cx="49530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D1D3D4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‹#›</a:t>
            </a:fld>
            <a:endParaRPr sz="1000" b="0" i="0" u="none" strike="noStrike" cap="none" dirty="0">
              <a:solidFill>
                <a:srgbClr val="D1D3D4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67" name="Google Shape;67;p12"/>
          <p:cNvSpPr txBox="1">
            <a:spLocks noGrp="1"/>
          </p:cNvSpPr>
          <p:nvPr>
            <p:ph type="ftr" idx="11"/>
          </p:nvPr>
        </p:nvSpPr>
        <p:spPr>
          <a:xfrm>
            <a:off x="990600" y="6450676"/>
            <a:ext cx="903478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D1D3D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8" name="Google Shape;68;p12"/>
          <p:cNvSpPr txBox="1">
            <a:spLocks noGrp="1"/>
          </p:cNvSpPr>
          <p:nvPr>
            <p:ph type="body" idx="2"/>
          </p:nvPr>
        </p:nvSpPr>
        <p:spPr>
          <a:xfrm>
            <a:off x="6253113" y="1409700"/>
            <a:ext cx="5443587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rgbClr val="D1D3D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81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>
                <a:solidFill>
                  <a:srgbClr val="D1D3D4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>
                <a:solidFill>
                  <a:srgbClr val="D1D3D4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>
                <a:solidFill>
                  <a:srgbClr val="D1D3D4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>
                <a:solidFill>
                  <a:srgbClr val="D1D3D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omparison">
  <p:cSld name="1_Comparis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3"/>
          <p:cNvSpPr txBox="1">
            <a:spLocks noGrp="1"/>
          </p:cNvSpPr>
          <p:nvPr>
            <p:ph type="title"/>
          </p:nvPr>
        </p:nvSpPr>
        <p:spPr>
          <a:xfrm>
            <a:off x="495300" y="342901"/>
            <a:ext cx="11201400" cy="731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6E7E8"/>
              </a:buClr>
              <a:buSzPts val="3200"/>
              <a:buFont typeface="Arial"/>
              <a:buNone/>
              <a:defRPr>
                <a:solidFill>
                  <a:srgbClr val="E6E7E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1" name="Google Shape;71;p13"/>
          <p:cNvSpPr txBox="1">
            <a:spLocks noGrp="1"/>
          </p:cNvSpPr>
          <p:nvPr>
            <p:ph type="body" idx="1"/>
          </p:nvPr>
        </p:nvSpPr>
        <p:spPr>
          <a:xfrm>
            <a:off x="495300" y="1263651"/>
            <a:ext cx="5502275" cy="731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72" name="Google Shape;72;p13"/>
          <p:cNvSpPr txBox="1">
            <a:spLocks noGrp="1"/>
          </p:cNvSpPr>
          <p:nvPr>
            <p:ph type="body" idx="2"/>
          </p:nvPr>
        </p:nvSpPr>
        <p:spPr>
          <a:xfrm>
            <a:off x="495300" y="2184401"/>
            <a:ext cx="5502275" cy="379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 sz="2400">
                <a:solidFill>
                  <a:srgbClr val="D1D3D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>
                <a:solidFill>
                  <a:srgbClr val="D1D3D4"/>
                </a:solidFill>
              </a:defRPr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>
                <a:solidFill>
                  <a:srgbClr val="D1D3D4"/>
                </a:solidFill>
              </a:defRPr>
            </a:lvl3pPr>
            <a:lvl4pPr marL="1828800" lvl="3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rgbClr val="D1D3D4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rgbClr val="D1D3D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pic>
        <p:nvPicPr>
          <p:cNvPr id="73" name="Google Shape;73;p13"/>
          <p:cNvPicPr preferRelativeResize="0"/>
          <p:nvPr/>
        </p:nvPicPr>
        <p:blipFill rotWithShape="1">
          <a:blip r:embed="rId3">
            <a:alphaModFix amt="0"/>
          </a:blip>
          <a:srcRect/>
          <a:stretch/>
        </p:blipFill>
        <p:spPr>
          <a:xfrm>
            <a:off x="1805" y="0"/>
            <a:ext cx="12192000" cy="85725"/>
          </a:xfrm>
          <a:prstGeom prst="rect">
            <a:avLst/>
          </a:prstGeom>
          <a:gradFill>
            <a:gsLst>
              <a:gs pos="0">
                <a:schemeClr val="accent1"/>
              </a:gs>
              <a:gs pos="1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</p:pic>
      <p:pic>
        <p:nvPicPr>
          <p:cNvPr id="74" name="Google Shape;74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95189" y="6411754"/>
            <a:ext cx="701511" cy="240178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/>
        </p:nvSpPr>
        <p:spPr>
          <a:xfrm>
            <a:off x="495300" y="6450676"/>
            <a:ext cx="49530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D1D3D4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‹#›</a:t>
            </a:fld>
            <a:endParaRPr sz="1000" b="0" i="0" u="none" strike="noStrike" cap="none" dirty="0">
              <a:solidFill>
                <a:srgbClr val="D1D3D4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990600" y="6450676"/>
            <a:ext cx="903478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D1D3D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7" name="Google Shape;77;p13"/>
          <p:cNvSpPr txBox="1">
            <a:spLocks noGrp="1"/>
          </p:cNvSpPr>
          <p:nvPr>
            <p:ph type="body" idx="3"/>
          </p:nvPr>
        </p:nvSpPr>
        <p:spPr>
          <a:xfrm>
            <a:off x="6194427" y="1263651"/>
            <a:ext cx="5502275" cy="731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78" name="Google Shape;78;p13"/>
          <p:cNvSpPr txBox="1">
            <a:spLocks noGrp="1"/>
          </p:cNvSpPr>
          <p:nvPr>
            <p:ph type="body" idx="4"/>
          </p:nvPr>
        </p:nvSpPr>
        <p:spPr>
          <a:xfrm>
            <a:off x="6194427" y="2184401"/>
            <a:ext cx="5502275" cy="3797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  <a:defRPr sz="2400">
                <a:solidFill>
                  <a:srgbClr val="D1D3D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>
                <a:solidFill>
                  <a:srgbClr val="D1D3D4"/>
                </a:solidFill>
              </a:defRPr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>
                <a:solidFill>
                  <a:srgbClr val="D1D3D4"/>
                </a:solidFill>
              </a:defRPr>
            </a:lvl3pPr>
            <a:lvl4pPr marL="1828800" lvl="3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rgbClr val="D1D3D4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rgbClr val="D1D3D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Dark">
  <p:cSld name="Blank Dar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4"/>
          <p:cNvPicPr preferRelativeResize="0"/>
          <p:nvPr/>
        </p:nvPicPr>
        <p:blipFill rotWithShape="1">
          <a:blip r:embed="rId3">
            <a:alphaModFix amt="0"/>
          </a:blip>
          <a:srcRect/>
          <a:stretch/>
        </p:blipFill>
        <p:spPr>
          <a:xfrm>
            <a:off x="1805" y="0"/>
            <a:ext cx="12192000" cy="85725"/>
          </a:xfrm>
          <a:prstGeom prst="rect">
            <a:avLst/>
          </a:prstGeom>
          <a:gradFill>
            <a:gsLst>
              <a:gs pos="0">
                <a:schemeClr val="accent1"/>
              </a:gs>
              <a:gs pos="1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</p:pic>
      <p:pic>
        <p:nvPicPr>
          <p:cNvPr id="81" name="Google Shape;81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95189" y="6411754"/>
            <a:ext cx="701511" cy="240178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4"/>
          <p:cNvSpPr txBox="1"/>
          <p:nvPr/>
        </p:nvSpPr>
        <p:spPr>
          <a:xfrm>
            <a:off x="495300" y="6450676"/>
            <a:ext cx="49530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D1D3D4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‹#›</a:t>
            </a:fld>
            <a:endParaRPr sz="1000" b="0" i="0" u="none" strike="noStrike" cap="none" dirty="0">
              <a:solidFill>
                <a:srgbClr val="D1D3D4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83" name="Google Shape;83;p14"/>
          <p:cNvSpPr txBox="1">
            <a:spLocks noGrp="1"/>
          </p:cNvSpPr>
          <p:nvPr>
            <p:ph type="ftr" idx="11"/>
          </p:nvPr>
        </p:nvSpPr>
        <p:spPr>
          <a:xfrm>
            <a:off x="990600" y="6450676"/>
            <a:ext cx="903478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D1D3D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>
            <a:spLocks noGrp="1"/>
          </p:cNvSpPr>
          <p:nvPr>
            <p:ph type="ctrTitle"/>
          </p:nvPr>
        </p:nvSpPr>
        <p:spPr>
          <a:xfrm>
            <a:off x="495300" y="2692754"/>
            <a:ext cx="11201400" cy="1402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Arial"/>
              <a:buNone/>
              <a:defRPr sz="4200"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pic>
        <p:nvPicPr>
          <p:cNvPr id="86" name="Google Shape;8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300" y="830142"/>
            <a:ext cx="2532380" cy="8670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C navigation">
  <p:cSld name="ToC naviga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>
            <a:spLocks noGrp="1"/>
          </p:cNvSpPr>
          <p:nvPr>
            <p:ph type="title"/>
          </p:nvPr>
        </p:nvSpPr>
        <p:spPr>
          <a:xfrm>
            <a:off x="495300" y="344729"/>
            <a:ext cx="11201400" cy="52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BM Plex Sans"/>
              <a:buNone/>
              <a:defRPr sz="3200" b="1" i="0" u="none" strike="noStrike" cap="none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B256D"/>
              </a:buClr>
              <a:buSzPts val="2400"/>
              <a:buFont typeface="IBM Plex Sans"/>
              <a:buNone/>
              <a:defRPr sz="3200" b="1">
                <a:solidFill>
                  <a:srgbClr val="EB256D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B256D"/>
              </a:buClr>
              <a:buSzPts val="2400"/>
              <a:buFont typeface="IBM Plex Sans"/>
              <a:buNone/>
              <a:defRPr sz="3200" b="1">
                <a:solidFill>
                  <a:srgbClr val="EB256D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B256D"/>
              </a:buClr>
              <a:buSzPts val="2400"/>
              <a:buFont typeface="IBM Plex Sans"/>
              <a:buNone/>
              <a:defRPr sz="3200" b="1">
                <a:solidFill>
                  <a:srgbClr val="EB256D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B256D"/>
              </a:buClr>
              <a:buSzPts val="2400"/>
              <a:buFont typeface="IBM Plex Sans"/>
              <a:buNone/>
              <a:defRPr sz="3200" b="1">
                <a:solidFill>
                  <a:srgbClr val="EB256D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B256D"/>
              </a:buClr>
              <a:buSzPts val="2400"/>
              <a:buFont typeface="IBM Plex Sans"/>
              <a:buNone/>
              <a:defRPr sz="3200" b="1">
                <a:solidFill>
                  <a:srgbClr val="EB256D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B256D"/>
              </a:buClr>
              <a:buSzPts val="2400"/>
              <a:buFont typeface="IBM Plex Sans"/>
              <a:buNone/>
              <a:defRPr sz="3200" b="1">
                <a:solidFill>
                  <a:srgbClr val="EB256D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B256D"/>
              </a:buClr>
              <a:buSzPts val="2400"/>
              <a:buFont typeface="IBM Plex Sans"/>
              <a:buNone/>
              <a:defRPr sz="3200" b="1">
                <a:solidFill>
                  <a:srgbClr val="EB256D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B256D"/>
              </a:buClr>
              <a:buSzPts val="2400"/>
              <a:buFont typeface="IBM Plex Sans"/>
              <a:buNone/>
              <a:defRPr sz="3200" b="1">
                <a:solidFill>
                  <a:srgbClr val="EB256D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>
            <a:endParaRPr dirty="0"/>
          </a:p>
        </p:txBody>
      </p:sp>
      <p:pic>
        <p:nvPicPr>
          <p:cNvPr id="97" name="Google Shape;97;p17"/>
          <p:cNvPicPr preferRelativeResize="0"/>
          <p:nvPr/>
        </p:nvPicPr>
        <p:blipFill rotWithShape="1">
          <a:blip r:embed="rId3">
            <a:alphaModFix amt="0"/>
          </a:blip>
          <a:srcRect/>
          <a:stretch/>
        </p:blipFill>
        <p:spPr>
          <a:xfrm>
            <a:off x="1805" y="0"/>
            <a:ext cx="12192000" cy="85725"/>
          </a:xfrm>
          <a:prstGeom prst="rect">
            <a:avLst/>
          </a:prstGeom>
          <a:gradFill>
            <a:gsLst>
              <a:gs pos="0">
                <a:schemeClr val="accent1"/>
              </a:gs>
              <a:gs pos="1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95189" y="6411754"/>
            <a:ext cx="701511" cy="240178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 txBox="1"/>
          <p:nvPr/>
        </p:nvSpPr>
        <p:spPr>
          <a:xfrm>
            <a:off x="495300" y="6450676"/>
            <a:ext cx="49530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rgbClr val="D1D3D4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‹#›</a:t>
            </a:fld>
            <a:endParaRPr sz="1000" b="0" i="0" u="none" strike="noStrike" cap="none" dirty="0">
              <a:solidFill>
                <a:srgbClr val="D1D3D4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00" name="Google Shape;100;p17"/>
          <p:cNvSpPr txBox="1">
            <a:spLocks noGrp="1"/>
          </p:cNvSpPr>
          <p:nvPr>
            <p:ph type="ftr" idx="11"/>
          </p:nvPr>
        </p:nvSpPr>
        <p:spPr>
          <a:xfrm>
            <a:off x="990600" y="6450676"/>
            <a:ext cx="903478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D1D3D4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01" name="Google Shape;101;p17"/>
          <p:cNvSpPr txBox="1">
            <a:spLocks noGrp="1"/>
          </p:cNvSpPr>
          <p:nvPr>
            <p:ph type="body" idx="1"/>
          </p:nvPr>
        </p:nvSpPr>
        <p:spPr>
          <a:xfrm>
            <a:off x="495299" y="1409700"/>
            <a:ext cx="5443587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rgbClr val="80828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81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>
                <a:solidFill>
                  <a:srgbClr val="808285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>
                <a:solidFill>
                  <a:srgbClr val="D1D3D4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>
                <a:solidFill>
                  <a:srgbClr val="D1D3D4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>
                <a:solidFill>
                  <a:srgbClr val="D1D3D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02" name="Google Shape;102;p17"/>
          <p:cNvSpPr txBox="1">
            <a:spLocks noGrp="1"/>
          </p:cNvSpPr>
          <p:nvPr>
            <p:ph type="body" idx="2"/>
          </p:nvPr>
        </p:nvSpPr>
        <p:spPr>
          <a:xfrm>
            <a:off x="6253113" y="1409700"/>
            <a:ext cx="5443587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>
                <a:solidFill>
                  <a:srgbClr val="80828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914400" lvl="1" indent="-381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>
                <a:solidFill>
                  <a:srgbClr val="808285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>
                <a:solidFill>
                  <a:srgbClr val="D1D3D4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>
                <a:solidFill>
                  <a:srgbClr val="D1D3D4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>
                <a:solidFill>
                  <a:srgbClr val="D1D3D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95300" y="342901"/>
            <a:ext cx="11201400" cy="731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95300" y="1409700"/>
            <a:ext cx="112014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ftr" idx="11"/>
          </p:nvPr>
        </p:nvSpPr>
        <p:spPr>
          <a:xfrm>
            <a:off x="990600" y="6450676"/>
            <a:ext cx="903478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</p:txBody>
      </p:sp>
      <p:sp>
        <p:nvSpPr>
          <p:cNvPr id="9" name="Google Shape;9;p1"/>
          <p:cNvSpPr txBox="1"/>
          <p:nvPr/>
        </p:nvSpPr>
        <p:spPr>
          <a:xfrm>
            <a:off x="495300" y="6450676"/>
            <a:ext cx="495300" cy="162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 b="0" i="0" u="none" strike="noStrike" cap="none">
                <a:solidFill>
                  <a:schemeClr val="dk1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‹#›</a:t>
            </a:fld>
            <a:endParaRPr sz="1000" b="0" i="0" u="none" strike="noStrike" cap="none" dirty="0">
              <a:solidFill>
                <a:schemeClr val="dk1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0995192" y="6411755"/>
            <a:ext cx="701508" cy="2401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5" r:id="rId3"/>
    <p:sldLayoutId id="2147483656" r:id="rId4"/>
    <p:sldLayoutId id="2147483658" r:id="rId5"/>
    <p:sldLayoutId id="2147483659" r:id="rId6"/>
    <p:sldLayoutId id="2147483660" r:id="rId7"/>
    <p:sldLayoutId id="2147483661" r:id="rId8"/>
    <p:sldLayoutId id="2147483663" r:id="rId9"/>
    <p:sldLayoutId id="214748367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">
          <p15:clr>
            <a:srgbClr val="F26B43"/>
          </p15:clr>
        </p15:guide>
        <p15:guide id="3" orient="horz" pos="3960">
          <p15:clr>
            <a:srgbClr val="F26B43"/>
          </p15:clr>
        </p15:guide>
        <p15:guide id="4" orient="horz" pos="3768">
          <p15:clr>
            <a:srgbClr val="F26B43"/>
          </p15:clr>
        </p15:guide>
        <p15:guide id="5" orient="horz" pos="677">
          <p15:clr>
            <a:srgbClr val="F26B43"/>
          </p15:clr>
        </p15:guide>
        <p15:guide id="6" orient="horz" pos="888">
          <p15:clr>
            <a:srgbClr val="F26B43"/>
          </p15:clr>
        </p15:guide>
        <p15:guide id="7" pos="312">
          <p15:clr>
            <a:srgbClr val="F26B43"/>
          </p15:clr>
        </p15:guide>
        <p15:guide id="8" pos="736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C967BE-F1F5-4F00-8801-131941F0F4C2}"/>
              </a:ext>
            </a:extLst>
          </p:cNvPr>
          <p:cNvSpPr txBox="1"/>
          <p:nvPr/>
        </p:nvSpPr>
        <p:spPr>
          <a:xfrm>
            <a:off x="2110118" y="2229092"/>
            <a:ext cx="76003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 Benefits Overview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563B5-3D4F-4BA1-8007-75BD5F83E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>
                <a:latin typeface="Calibri" panose="020F0502020204030204" pitchFamily="34" charset="0"/>
              </a:rPr>
              <a:t>Agenda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26671-65D4-40AF-B8F5-AB4E63EF4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0" y="1074738"/>
            <a:ext cx="11201400" cy="4572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Introductions- </a:t>
            </a:r>
            <a:r>
              <a:rPr lang="en-US" sz="2000" b="1" dirty="0">
                <a:latin typeface="Calibri" panose="020F0502020204030204" pitchFamily="34" charset="0"/>
              </a:rPr>
              <a:t>Chase de Vere-</a:t>
            </a:r>
            <a:r>
              <a:rPr lang="en-US" sz="2000" dirty="0">
                <a:latin typeface="Calibri" panose="020F0502020204030204" pitchFamily="34" charset="0"/>
              </a:rPr>
              <a:t> New Partnership! 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Group Life Insurance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Group Income Protection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Private Medical Insurance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Pension Scheme</a:t>
            </a:r>
            <a:endParaRPr lang="en-US" sz="2000" dirty="0"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Calibri" panose="020F0502020204030204" pitchFamily="34" charset="0"/>
              </a:rPr>
              <a:t>Next steps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/>
              <a:t>Questions</a:t>
            </a:r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451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00F68-E259-46E2-80E6-9928EE95A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 dirty="0">
                <a:latin typeface="Calibri" panose="020F0502020204030204" pitchFamily="34" charset="0"/>
              </a:rPr>
              <a:t>Chase de Vere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7A6B15-ED90-4654-B7CB-C842B3FB9C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0" y="1242219"/>
            <a:ext cx="11201400" cy="4906962"/>
          </a:xfrm>
        </p:spPr>
        <p:txBody>
          <a:bodyPr/>
          <a:lstStyle/>
          <a:p>
            <a:r>
              <a:rPr lang="en-US" sz="2400" dirty="0">
                <a:latin typeface="Calibri" panose="020F0502020204030204" pitchFamily="34" charset="0"/>
              </a:rPr>
              <a:t>*NEW* Financial Advisers in the UK</a:t>
            </a:r>
          </a:p>
          <a:p>
            <a:r>
              <a:rPr lang="en-US" sz="2400" dirty="0">
                <a:latin typeface="Calibri" panose="020F0502020204030204" pitchFamily="34" charset="0"/>
              </a:rPr>
              <a:t>Focused on employee benefit consultancy, workplace financial education, m</a:t>
            </a:r>
            <a:r>
              <a:rPr lang="en-US" sz="2400" dirty="0"/>
              <a:t>arket research &amp; analysis, and compliance </a:t>
            </a:r>
          </a:p>
        </p:txBody>
      </p:sp>
    </p:spTree>
    <p:extLst>
      <p:ext uri="{BB962C8B-B14F-4D97-AF65-F5344CB8AC3E}">
        <p14:creationId xmlns:p14="http://schemas.microsoft.com/office/powerpoint/2010/main" val="3162689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63D405-C82B-4E0E-9959-5A0BE238D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42901"/>
            <a:ext cx="11201400" cy="731837"/>
          </a:xfrm>
        </p:spPr>
        <p:txBody>
          <a:bodyPr/>
          <a:lstStyle/>
          <a:p>
            <a:r>
              <a:rPr lang="en-US" sz="4500" dirty="0">
                <a:latin typeface="Calibri" panose="020F0502020204030204" pitchFamily="34" charset="0"/>
              </a:rPr>
              <a:t>Group Life Insurance (GLA)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BA1B95A-BC28-4880-B258-77010235B659}"/>
              </a:ext>
            </a:extLst>
          </p:cNvPr>
          <p:cNvSpPr txBox="1">
            <a:spLocks/>
          </p:cNvSpPr>
          <p:nvPr/>
        </p:nvSpPr>
        <p:spPr>
          <a:xfrm>
            <a:off x="395765" y="1133396"/>
            <a:ext cx="11400469" cy="6255019"/>
          </a:xfrm>
          <a:prstGeom prst="rect">
            <a:avLst/>
          </a:prstGeom>
        </p:spPr>
        <p:txBody>
          <a:bodyPr/>
          <a:lstStyle>
            <a:lvl1pPr marL="259072" indent="-259072" algn="l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Char char="•"/>
              <a:defRPr sz="31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7217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5362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13507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31651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49796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941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6086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04230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4x your basic salary in the event of your death whilst working for Camunda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Effective August 1, 2021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 Camunda paid 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pPr marL="518145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05960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63D405-C82B-4E0E-9959-5A0BE238D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42901"/>
            <a:ext cx="11201400" cy="731837"/>
          </a:xfrm>
        </p:spPr>
        <p:txBody>
          <a:bodyPr/>
          <a:lstStyle/>
          <a:p>
            <a:r>
              <a:rPr lang="en-US" sz="4500" dirty="0">
                <a:latin typeface="Calibri" panose="020F0502020204030204" pitchFamily="34" charset="0"/>
              </a:rPr>
              <a:t>Group Income Protection (GIP)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BA1B95A-BC28-4880-B258-77010235B659}"/>
              </a:ext>
            </a:extLst>
          </p:cNvPr>
          <p:cNvSpPr txBox="1">
            <a:spLocks/>
          </p:cNvSpPr>
          <p:nvPr/>
        </p:nvSpPr>
        <p:spPr>
          <a:xfrm>
            <a:off x="395765" y="1133396"/>
            <a:ext cx="11400469" cy="6255019"/>
          </a:xfrm>
          <a:prstGeom prst="rect">
            <a:avLst/>
          </a:prstGeom>
        </p:spPr>
        <p:txBody>
          <a:bodyPr/>
          <a:lstStyle>
            <a:lvl1pPr marL="259072" indent="-259072" algn="l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Char char="•"/>
              <a:defRPr sz="31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7217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5362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13507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31651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49796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941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6086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04230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Protection if you are unable to work due to an accident, sickness or disability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Covers 60% of your basic salary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Payouts begin 13 weeks after continuous absence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Until this time, will be paid in accordance with Camunda’s internal absence policies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Payments increase at a rate of 3% per annum  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Effective August 1, 2021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 Camunda paid 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pPr marL="518145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69132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63D405-C82B-4E0E-9959-5A0BE238D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42901"/>
            <a:ext cx="11201400" cy="731837"/>
          </a:xfrm>
        </p:spPr>
        <p:txBody>
          <a:bodyPr/>
          <a:lstStyle/>
          <a:p>
            <a:r>
              <a:rPr lang="en-US" sz="4500" dirty="0">
                <a:latin typeface="Calibri" panose="020F0502020204030204" pitchFamily="34" charset="0"/>
              </a:rPr>
              <a:t>Private Medical Insurance (PMI) with </a:t>
            </a:r>
            <a:r>
              <a:rPr lang="en-US" sz="4500" dirty="0" err="1">
                <a:latin typeface="Calibri" panose="020F0502020204030204" pitchFamily="34" charset="0"/>
              </a:rPr>
              <a:t>Axa</a:t>
            </a:r>
            <a:endParaRPr lang="en-US" sz="4500" dirty="0">
              <a:latin typeface="Calibri" panose="020F0502020204030204" pitchFamily="34" charset="0"/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BA1B95A-BC28-4880-B258-77010235B659}"/>
              </a:ext>
            </a:extLst>
          </p:cNvPr>
          <p:cNvSpPr txBox="1">
            <a:spLocks/>
          </p:cNvSpPr>
          <p:nvPr/>
        </p:nvSpPr>
        <p:spPr>
          <a:xfrm>
            <a:off x="395765" y="1133396"/>
            <a:ext cx="11400469" cy="6255019"/>
          </a:xfrm>
          <a:prstGeom prst="rect">
            <a:avLst/>
          </a:prstGeom>
        </p:spPr>
        <p:txBody>
          <a:bodyPr/>
          <a:lstStyle>
            <a:lvl1pPr marL="259072" indent="-259072" algn="l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Char char="•"/>
              <a:defRPr sz="31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7217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5362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13507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31651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49796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941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6086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04230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Cover is on a “Moratorium” basis and does not cover pre-existing conditions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Takeaways: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Excess (i.e., you don’t pay towards any claims)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Unlimited in-patient cover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Unlimited out-patient cover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Comprehensive cancer cover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Dental 80% up to £400 per year for routine dental treatment 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Optical cover 80% up to the cost for prescription glasses and contact lenses up </a:t>
            </a:r>
            <a:r>
              <a:rPr lang="en-US" sz="194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£200</a:t>
            </a: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947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year + £ 25 </a:t>
            </a: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an eye test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Unlimited therapy cover (10 sessions and then if referred by GP unlimited)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853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Effective September 1, 2021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 Camunda paid for Employees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Treated as a benefit in kind for tax purposes. Camunda pays the premiums on your behalf, but you will be taxed on the cost of these at your highest marginal rate of tax.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Employees can choose to add their spouse and/or dependents for an additional cost </a:t>
            </a:r>
          </a:p>
          <a:p>
            <a:pPr marL="0" indent="0">
              <a:buClr>
                <a:schemeClr val="accent1"/>
              </a:buClr>
              <a:buSzPts val="1800"/>
              <a:buNone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pPr marL="518145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40107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63D405-C82B-4E0E-9959-5A0BE238D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42901"/>
            <a:ext cx="11201400" cy="731837"/>
          </a:xfrm>
        </p:spPr>
        <p:txBody>
          <a:bodyPr/>
          <a:lstStyle/>
          <a:p>
            <a:r>
              <a:rPr lang="en-US" sz="4500" dirty="0"/>
              <a:t>Company</a:t>
            </a:r>
            <a:r>
              <a:rPr lang="en-US" sz="4500" dirty="0">
                <a:latin typeface="Calibri" panose="020F0502020204030204" pitchFamily="34" charset="0"/>
              </a:rPr>
              <a:t> Pension Plan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BA1B95A-BC28-4880-B258-77010235B659}"/>
              </a:ext>
            </a:extLst>
          </p:cNvPr>
          <p:cNvSpPr txBox="1">
            <a:spLocks/>
          </p:cNvSpPr>
          <p:nvPr/>
        </p:nvSpPr>
        <p:spPr>
          <a:xfrm>
            <a:off x="395765" y="1133396"/>
            <a:ext cx="11400469" cy="6255019"/>
          </a:xfrm>
          <a:prstGeom prst="rect">
            <a:avLst/>
          </a:prstGeom>
        </p:spPr>
        <p:txBody>
          <a:bodyPr/>
          <a:lstStyle>
            <a:lvl1pPr marL="259072" indent="-259072" algn="l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Char char="•"/>
              <a:defRPr sz="31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7217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5362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13507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31651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49796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941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6086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04230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Currently our pension plan is with NEST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are looking at private group pension schemes now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 to market and expect to have quotes back in the coming weeks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Anticipated go live date is November 1</a:t>
            </a:r>
            <a:r>
              <a:rPr lang="en-US" sz="2400" baseline="300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Depending on the implementation timeline &amp; compliance review for a new scheme, this could change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 Amounts will increase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Employer contributions will change from 3% to 6% of base salary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Employee contributions will remain at 5% however, this will be based on base salary </a:t>
            </a:r>
          </a:p>
          <a:p>
            <a:pPr lvl="2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494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Currently based on Qualifying Earnings (between  £6,240 and £50,000)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 amounts will be reviewed annually</a:t>
            </a:r>
          </a:p>
          <a:p>
            <a:pPr marL="0" indent="0">
              <a:buClr>
                <a:schemeClr val="accent1"/>
              </a:buClr>
              <a:buSzPts val="1800"/>
              <a:buNone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pPr marL="518145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8673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D63D405-C82B-4E0E-9959-5A0BE238D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42901"/>
            <a:ext cx="11201400" cy="731837"/>
          </a:xfrm>
        </p:spPr>
        <p:txBody>
          <a:bodyPr/>
          <a:lstStyle/>
          <a:p>
            <a:r>
              <a:rPr lang="en-US" sz="4500" dirty="0">
                <a:latin typeface="Calibri" panose="020F0502020204030204" pitchFamily="34" charset="0"/>
              </a:rPr>
              <a:t>Next Steps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BA1B95A-BC28-4880-B258-77010235B659}"/>
              </a:ext>
            </a:extLst>
          </p:cNvPr>
          <p:cNvSpPr txBox="1">
            <a:spLocks/>
          </p:cNvSpPr>
          <p:nvPr/>
        </p:nvSpPr>
        <p:spPr>
          <a:xfrm>
            <a:off x="395765" y="1133396"/>
            <a:ext cx="11400469" cy="6255019"/>
          </a:xfrm>
          <a:prstGeom prst="rect">
            <a:avLst/>
          </a:prstGeom>
        </p:spPr>
        <p:txBody>
          <a:bodyPr/>
          <a:lstStyle>
            <a:lvl1pPr marL="259072" indent="-259072" algn="l" defTabSz="1036290" rtl="0" eaLnBrk="1" latinLnBrk="0" hangingPunct="1">
              <a:lnSpc>
                <a:spcPct val="90000"/>
              </a:lnSpc>
              <a:spcBef>
                <a:spcPts val="1133"/>
              </a:spcBef>
              <a:buFont typeface="Arial" panose="020B0604020202020204" pitchFamily="34" charset="0"/>
              <a:buChar char="•"/>
              <a:defRPr sz="31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77217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95362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13507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31651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49796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67941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86086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04230" indent="-259072" algn="l" defTabSz="1036290" rtl="0" eaLnBrk="1" latinLnBrk="0" hangingPunct="1">
              <a:lnSpc>
                <a:spcPct val="90000"/>
              </a:lnSpc>
              <a:spcBef>
                <a:spcPts val="567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 will automatically be enrolled in Group Life Insurance (GLA) &amp; Group Income Protection (GIP)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your salary is above the Free Cover Limit, AIG will reach out directly for medical evidence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Email instructions for waiving or enrolling in Medical Insurance will be sent out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Digital leaflets with additional information on the plan will be emailed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Link to Confluence page on UK benefits will also be provided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Email with “Expression of Wish” form will be sent out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HR will keep this in your employee file</a:t>
            </a:r>
          </a:p>
          <a:p>
            <a:pPr lvl="1"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947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Document indicates your nominated beneficiary </a:t>
            </a: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Information on the Pension Scheme will be shared in the coming weeks</a:t>
            </a:r>
          </a:p>
          <a:p>
            <a:pPr marL="0" indent="0">
              <a:buClr>
                <a:schemeClr val="accent1"/>
              </a:buClr>
              <a:buSzPts val="1800"/>
              <a:buNone/>
            </a:pPr>
            <a:endParaRPr lang="en-US" sz="24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342900">
              <a:buClr>
                <a:schemeClr val="accent1"/>
              </a:buClr>
              <a:buSzPts val="1800"/>
              <a:buFont typeface="Wingdings" panose="05000000000000000000" pitchFamily="2" charset="2"/>
              <a:buChar char="§"/>
            </a:pPr>
            <a:endParaRPr lang="en-US" sz="2000" dirty="0">
              <a:solidFill>
                <a:schemeClr val="dk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</a:endParaRPr>
          </a:p>
          <a:p>
            <a:pPr marL="518145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87519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6373994"/>
      </p:ext>
    </p:extLst>
  </p:cSld>
  <p:clrMapOvr>
    <a:masterClrMapping/>
  </p:clrMapOvr>
</p:sld>
</file>

<file path=ppt/theme/theme1.xml><?xml version="1.0" encoding="utf-8"?>
<a:theme xmlns:a="http://schemas.openxmlformats.org/drawingml/2006/main" name="Camunda-Apr2020">
  <a:themeElements>
    <a:clrScheme name="NewCamunda">
      <a:dk1>
        <a:srgbClr val="000000"/>
      </a:dk1>
      <a:lt1>
        <a:srgbClr val="FFFFFF"/>
      </a:lt1>
      <a:dk2>
        <a:srgbClr val="58595B"/>
      </a:dk2>
      <a:lt2>
        <a:srgbClr val="E6E7E8"/>
      </a:lt2>
      <a:accent1>
        <a:srgbClr val="FF1E00"/>
      </a:accent1>
      <a:accent2>
        <a:srgbClr val="FF8B00"/>
      </a:accent2>
      <a:accent3>
        <a:srgbClr val="A5A5A5"/>
      </a:accent3>
      <a:accent4>
        <a:srgbClr val="14D890"/>
      </a:accent4>
      <a:accent5>
        <a:srgbClr val="0998C8"/>
      </a:accent5>
      <a:accent6>
        <a:srgbClr val="FF6100"/>
      </a:accent6>
      <a:hlink>
        <a:srgbClr val="0075FF"/>
      </a:hlink>
      <a:folHlink>
        <a:srgbClr val="41404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9575</TotalTime>
  <Words>533</Words>
  <Application>Microsoft Office PowerPoint</Application>
  <PresentationFormat>Widescreen</PresentationFormat>
  <Paragraphs>68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Noto Sans Symbols</vt:lpstr>
      <vt:lpstr>Wingdings</vt:lpstr>
      <vt:lpstr>Montserrat SemiBold</vt:lpstr>
      <vt:lpstr>Calibri</vt:lpstr>
      <vt:lpstr>IBM Plex Sans</vt:lpstr>
      <vt:lpstr>Camunda-Apr2020</vt:lpstr>
      <vt:lpstr>PowerPoint Presentation</vt:lpstr>
      <vt:lpstr>Agenda</vt:lpstr>
      <vt:lpstr>Chase de Vere</vt:lpstr>
      <vt:lpstr>Group Life Insurance (GLA)</vt:lpstr>
      <vt:lpstr>Group Income Protection (GIP)</vt:lpstr>
      <vt:lpstr>Private Medical Insurance (PMI) with Axa</vt:lpstr>
      <vt:lpstr>Company Pension Plan</vt:lpstr>
      <vt:lpstr>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Kelsey Connolly</dc:creator>
  <cp:lastModifiedBy>Kelsey Connolly</cp:lastModifiedBy>
  <cp:revision>94</cp:revision>
  <dcterms:modified xsi:type="dcterms:W3CDTF">2021-08-19T13:42:40Z</dcterms:modified>
</cp:coreProperties>
</file>